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60" r:id="rId5"/>
    <p:sldId id="262" r:id="rId6"/>
    <p:sldId id="261"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7"/>
  </p:normalViewPr>
  <p:slideViewPr>
    <p:cSldViewPr snapToGrid="0">
      <p:cViewPr varScale="1">
        <p:scale>
          <a:sx n="104" d="100"/>
          <a:sy n="104" d="100"/>
        </p:scale>
        <p:origin x="22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28C799-DD54-5849-87C5-F35972C8B511}"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5876C-B8E3-514A-A5A3-D71B5BC11435}" type="slidenum">
              <a:rPr lang="en-US" smtClean="0"/>
              <a:t>‹#›</a:t>
            </a:fld>
            <a:endParaRPr lang="en-US"/>
          </a:p>
        </p:txBody>
      </p:sp>
    </p:spTree>
    <p:extLst>
      <p:ext uri="{BB962C8B-B14F-4D97-AF65-F5344CB8AC3E}">
        <p14:creationId xmlns:p14="http://schemas.microsoft.com/office/powerpoint/2010/main" val="211681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28C799-DD54-5849-87C5-F35972C8B511}"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5876C-B8E3-514A-A5A3-D71B5BC11435}" type="slidenum">
              <a:rPr lang="en-US" smtClean="0"/>
              <a:t>‹#›</a:t>
            </a:fld>
            <a:endParaRPr lang="en-US"/>
          </a:p>
        </p:txBody>
      </p:sp>
    </p:spTree>
    <p:extLst>
      <p:ext uri="{BB962C8B-B14F-4D97-AF65-F5344CB8AC3E}">
        <p14:creationId xmlns:p14="http://schemas.microsoft.com/office/powerpoint/2010/main" val="422980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28C799-DD54-5849-87C5-F35972C8B511}"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5876C-B8E3-514A-A5A3-D71B5BC11435}" type="slidenum">
              <a:rPr lang="en-US" smtClean="0"/>
              <a:t>‹#›</a:t>
            </a:fld>
            <a:endParaRPr lang="en-US"/>
          </a:p>
        </p:txBody>
      </p:sp>
    </p:spTree>
    <p:extLst>
      <p:ext uri="{BB962C8B-B14F-4D97-AF65-F5344CB8AC3E}">
        <p14:creationId xmlns:p14="http://schemas.microsoft.com/office/powerpoint/2010/main" val="366087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28C799-DD54-5849-87C5-F35972C8B511}"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5876C-B8E3-514A-A5A3-D71B5BC11435}" type="slidenum">
              <a:rPr lang="en-US" smtClean="0"/>
              <a:t>‹#›</a:t>
            </a:fld>
            <a:endParaRPr lang="en-US"/>
          </a:p>
        </p:txBody>
      </p:sp>
    </p:spTree>
    <p:extLst>
      <p:ext uri="{BB962C8B-B14F-4D97-AF65-F5344CB8AC3E}">
        <p14:creationId xmlns:p14="http://schemas.microsoft.com/office/powerpoint/2010/main" val="247454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28C799-DD54-5849-87C5-F35972C8B511}"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5876C-B8E3-514A-A5A3-D71B5BC11435}" type="slidenum">
              <a:rPr lang="en-US" smtClean="0"/>
              <a:t>‹#›</a:t>
            </a:fld>
            <a:endParaRPr lang="en-US"/>
          </a:p>
        </p:txBody>
      </p:sp>
    </p:spTree>
    <p:extLst>
      <p:ext uri="{BB962C8B-B14F-4D97-AF65-F5344CB8AC3E}">
        <p14:creationId xmlns:p14="http://schemas.microsoft.com/office/powerpoint/2010/main" val="1428416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28C799-DD54-5849-87C5-F35972C8B511}"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5876C-B8E3-514A-A5A3-D71B5BC11435}" type="slidenum">
              <a:rPr lang="en-US" smtClean="0"/>
              <a:t>‹#›</a:t>
            </a:fld>
            <a:endParaRPr lang="en-US"/>
          </a:p>
        </p:txBody>
      </p:sp>
    </p:spTree>
    <p:extLst>
      <p:ext uri="{BB962C8B-B14F-4D97-AF65-F5344CB8AC3E}">
        <p14:creationId xmlns:p14="http://schemas.microsoft.com/office/powerpoint/2010/main" val="414273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28C799-DD54-5849-87C5-F35972C8B511}" type="datetimeFigureOut">
              <a:rPr lang="en-US" smtClean="0"/>
              <a:t>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95876C-B8E3-514A-A5A3-D71B5BC11435}" type="slidenum">
              <a:rPr lang="en-US" smtClean="0"/>
              <a:t>‹#›</a:t>
            </a:fld>
            <a:endParaRPr lang="en-US"/>
          </a:p>
        </p:txBody>
      </p:sp>
    </p:spTree>
    <p:extLst>
      <p:ext uri="{BB962C8B-B14F-4D97-AF65-F5344CB8AC3E}">
        <p14:creationId xmlns:p14="http://schemas.microsoft.com/office/powerpoint/2010/main" val="375129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28C799-DD54-5849-87C5-F35972C8B511}" type="datetimeFigureOut">
              <a:rPr lang="en-US" smtClean="0"/>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95876C-B8E3-514A-A5A3-D71B5BC11435}" type="slidenum">
              <a:rPr lang="en-US" smtClean="0"/>
              <a:t>‹#›</a:t>
            </a:fld>
            <a:endParaRPr lang="en-US"/>
          </a:p>
        </p:txBody>
      </p:sp>
    </p:spTree>
    <p:extLst>
      <p:ext uri="{BB962C8B-B14F-4D97-AF65-F5344CB8AC3E}">
        <p14:creationId xmlns:p14="http://schemas.microsoft.com/office/powerpoint/2010/main" val="3325666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28C799-DD54-5849-87C5-F35972C8B511}" type="datetimeFigureOut">
              <a:rPr lang="en-US" smtClean="0"/>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95876C-B8E3-514A-A5A3-D71B5BC11435}" type="slidenum">
              <a:rPr lang="en-US" smtClean="0"/>
              <a:t>‹#›</a:t>
            </a:fld>
            <a:endParaRPr lang="en-US"/>
          </a:p>
        </p:txBody>
      </p:sp>
    </p:spTree>
    <p:extLst>
      <p:ext uri="{BB962C8B-B14F-4D97-AF65-F5344CB8AC3E}">
        <p14:creationId xmlns:p14="http://schemas.microsoft.com/office/powerpoint/2010/main" val="19776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28C799-DD54-5849-87C5-F35972C8B511}"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5876C-B8E3-514A-A5A3-D71B5BC11435}" type="slidenum">
              <a:rPr lang="en-US" smtClean="0"/>
              <a:t>‹#›</a:t>
            </a:fld>
            <a:endParaRPr lang="en-US"/>
          </a:p>
        </p:txBody>
      </p:sp>
    </p:spTree>
    <p:extLst>
      <p:ext uri="{BB962C8B-B14F-4D97-AF65-F5344CB8AC3E}">
        <p14:creationId xmlns:p14="http://schemas.microsoft.com/office/powerpoint/2010/main" val="1951322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28C799-DD54-5849-87C5-F35972C8B511}"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5876C-B8E3-514A-A5A3-D71B5BC11435}" type="slidenum">
              <a:rPr lang="en-US" smtClean="0"/>
              <a:t>‹#›</a:t>
            </a:fld>
            <a:endParaRPr lang="en-US"/>
          </a:p>
        </p:txBody>
      </p:sp>
    </p:spTree>
    <p:extLst>
      <p:ext uri="{BB962C8B-B14F-4D97-AF65-F5344CB8AC3E}">
        <p14:creationId xmlns:p14="http://schemas.microsoft.com/office/powerpoint/2010/main" val="2745251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5E28C799-DD54-5849-87C5-F35972C8B511}" type="datetimeFigureOut">
              <a:rPr lang="en-US" smtClean="0"/>
              <a:t>4/9/2024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1195876C-B8E3-514A-A5A3-D71B5BC11435}" type="slidenum">
              <a:rPr lang="en-US" smtClean="0"/>
              <a:t>‹#›</a:t>
            </a:fld>
            <a:endParaRPr lang="en-US"/>
          </a:p>
        </p:txBody>
      </p:sp>
    </p:spTree>
    <p:extLst>
      <p:ext uri="{BB962C8B-B14F-4D97-AF65-F5344CB8AC3E}">
        <p14:creationId xmlns:p14="http://schemas.microsoft.com/office/powerpoint/2010/main" val="10546678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AB280-63A8-94A1-738E-461272BBDA29}"/>
              </a:ext>
            </a:extLst>
          </p:cNvPr>
          <p:cNvSpPr>
            <a:spLocks noGrp="1"/>
          </p:cNvSpPr>
          <p:nvPr>
            <p:ph type="ctrTitle"/>
          </p:nvPr>
        </p:nvSpPr>
        <p:spPr>
          <a:xfrm>
            <a:off x="1524000" y="1553868"/>
            <a:ext cx="9144000" cy="2387600"/>
          </a:xfrm>
        </p:spPr>
        <p:txBody>
          <a:bodyPr>
            <a:normAutofit fontScale="90000"/>
          </a:bodyPr>
          <a:lstStyle/>
          <a:p>
            <a:r>
              <a:rPr lang="en-US" dirty="0">
                <a:solidFill>
                  <a:srgbClr val="FFC000"/>
                </a:solidFill>
                <a:latin typeface="Arial" panose="020B0604020202020204" pitchFamily="34" charset="0"/>
                <a:cs typeface="Arial" panose="020B0604020202020204" pitchFamily="34" charset="0"/>
              </a:rPr>
              <a:t>Exploration of ChatGPT as a research </a:t>
            </a:r>
            <a:r>
              <a:rPr lang="en-US" dirty="0">
                <a:solidFill>
                  <a:srgbClr val="FFC000"/>
                </a:solidFill>
                <a:cs typeface="Arial" panose="020B0604020202020204" pitchFamily="34" charset="0"/>
              </a:rPr>
              <a:t>tool</a:t>
            </a:r>
            <a:r>
              <a:rPr lang="en-US" dirty="0">
                <a:solidFill>
                  <a:srgbClr val="FFC000"/>
                </a:solidFill>
                <a:latin typeface="Arial" panose="020B0604020202020204" pitchFamily="34" charset="0"/>
                <a:cs typeface="Arial" panose="020B0604020202020204" pitchFamily="34" charset="0"/>
              </a:rPr>
              <a:t> for Exoplanet Detection and Analysis</a:t>
            </a:r>
          </a:p>
        </p:txBody>
      </p:sp>
      <p:sp>
        <p:nvSpPr>
          <p:cNvPr id="3" name="Subtitle 2">
            <a:extLst>
              <a:ext uri="{FF2B5EF4-FFF2-40B4-BE49-F238E27FC236}">
                <a16:creationId xmlns:a16="http://schemas.microsoft.com/office/drawing/2014/main" id="{C0B4BF1F-E95B-459D-2700-4379BFAA0DAD}"/>
              </a:ext>
            </a:extLst>
          </p:cNvPr>
          <p:cNvSpPr>
            <a:spLocks noGrp="1"/>
          </p:cNvSpPr>
          <p:nvPr>
            <p:ph type="subTitle" idx="1"/>
          </p:nvPr>
        </p:nvSpPr>
        <p:spPr>
          <a:xfrm>
            <a:off x="1524000" y="4259263"/>
            <a:ext cx="9144000" cy="1655762"/>
          </a:xfrm>
        </p:spPr>
        <p:txBody>
          <a:bodyPr>
            <a:noAutofit/>
          </a:bodyPr>
          <a:lstStyle/>
          <a:p>
            <a:r>
              <a:rPr lang="en-US" sz="2000" dirty="0">
                <a:latin typeface="Arial" panose="020B0604020202020204" pitchFamily="34" charset="0"/>
                <a:cs typeface="Arial" panose="020B0604020202020204" pitchFamily="34" charset="0"/>
              </a:rPr>
              <a:t>Matthew Marquez</a:t>
            </a:r>
          </a:p>
          <a:p>
            <a:r>
              <a:rPr lang="en-US" sz="2000" dirty="0">
                <a:latin typeface="Arial" panose="020B0604020202020204" pitchFamily="34" charset="0"/>
                <a:cs typeface="Arial" panose="020B0604020202020204" pitchFamily="34" charset="0"/>
              </a:rPr>
              <a:t>Mentors: Dr. Lance Gharavi &amp; Eric Stribling</a:t>
            </a:r>
          </a:p>
          <a:p>
            <a:r>
              <a:rPr lang="en-US" sz="2000" dirty="0">
                <a:latin typeface="Arial" panose="020B0604020202020204" pitchFamily="34" charset="0"/>
                <a:cs typeface="Arial" panose="020B0604020202020204" pitchFamily="34" charset="0"/>
              </a:rPr>
              <a:t>Interplanetary initiative, ASU</a:t>
            </a:r>
          </a:p>
          <a:p>
            <a:r>
              <a:rPr lang="en-US" sz="2000" dirty="0">
                <a:latin typeface="Arial" panose="020B0604020202020204" pitchFamily="34" charset="0"/>
                <a:cs typeface="Arial" panose="020B0604020202020204" pitchFamily="34" charset="0"/>
              </a:rPr>
              <a:t>AZSGC Symposium</a:t>
            </a:r>
          </a:p>
          <a:p>
            <a:r>
              <a:rPr lang="en-US" sz="2000" dirty="0">
                <a:latin typeface="Arial" panose="020B0604020202020204" pitchFamily="34" charset="0"/>
                <a:cs typeface="Arial" panose="020B0604020202020204" pitchFamily="34" charset="0"/>
              </a:rPr>
              <a:t>Tucson, Arizona</a:t>
            </a:r>
          </a:p>
          <a:p>
            <a:r>
              <a:rPr lang="en-US" sz="2000" dirty="0">
                <a:latin typeface="Arial" panose="020B0604020202020204" pitchFamily="34" charset="0"/>
                <a:cs typeface="Arial" panose="020B0604020202020204" pitchFamily="34" charset="0"/>
              </a:rPr>
              <a:t>April 20</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2024</a:t>
            </a:r>
          </a:p>
        </p:txBody>
      </p:sp>
      <p:pic>
        <p:nvPicPr>
          <p:cNvPr id="5" name="Picture 4" descr="A logo with a black background&#10;&#10;Description automatically generated">
            <a:extLst>
              <a:ext uri="{FF2B5EF4-FFF2-40B4-BE49-F238E27FC236}">
                <a16:creationId xmlns:a16="http://schemas.microsoft.com/office/drawing/2014/main" id="{9A9812ED-5FCD-CA50-06BE-80A310D68B2D}"/>
              </a:ext>
            </a:extLst>
          </p:cNvPr>
          <p:cNvPicPr>
            <a:picLocks noChangeAspect="1"/>
          </p:cNvPicPr>
          <p:nvPr/>
        </p:nvPicPr>
        <p:blipFill>
          <a:blip r:embed="rId2"/>
          <a:stretch>
            <a:fillRect/>
          </a:stretch>
        </p:blipFill>
        <p:spPr>
          <a:xfrm>
            <a:off x="-111919" y="-46751"/>
            <a:ext cx="3271838" cy="1169114"/>
          </a:xfrm>
          <a:prstGeom prst="rect">
            <a:avLst/>
          </a:prstGeom>
        </p:spPr>
      </p:pic>
      <p:pic>
        <p:nvPicPr>
          <p:cNvPr id="7" name="Picture 6" descr="A logo with a red swoosh and white text&#10;&#10;Description automatically generated">
            <a:extLst>
              <a:ext uri="{FF2B5EF4-FFF2-40B4-BE49-F238E27FC236}">
                <a16:creationId xmlns:a16="http://schemas.microsoft.com/office/drawing/2014/main" id="{30F82FA4-03D7-25C7-E45F-C502CFEC3D72}"/>
              </a:ext>
            </a:extLst>
          </p:cNvPr>
          <p:cNvPicPr>
            <a:picLocks noChangeAspect="1"/>
          </p:cNvPicPr>
          <p:nvPr/>
        </p:nvPicPr>
        <p:blipFill rotWithShape="1">
          <a:blip r:embed="rId3"/>
          <a:srcRect b="19391"/>
          <a:stretch/>
        </p:blipFill>
        <p:spPr>
          <a:xfrm>
            <a:off x="5541458" y="66959"/>
            <a:ext cx="1109084" cy="941693"/>
          </a:xfrm>
          <a:prstGeom prst="rect">
            <a:avLst/>
          </a:prstGeom>
        </p:spPr>
      </p:pic>
      <p:pic>
        <p:nvPicPr>
          <p:cNvPr id="9" name="Picture 8" descr="A cactus and mountains with a sunset&#10;&#10;Description automatically generated with medium confidence">
            <a:extLst>
              <a:ext uri="{FF2B5EF4-FFF2-40B4-BE49-F238E27FC236}">
                <a16:creationId xmlns:a16="http://schemas.microsoft.com/office/drawing/2014/main" id="{DE2E52C8-0E92-96C8-0FFE-62B457F887AB}"/>
              </a:ext>
            </a:extLst>
          </p:cNvPr>
          <p:cNvPicPr>
            <a:picLocks noChangeAspect="1"/>
          </p:cNvPicPr>
          <p:nvPr/>
        </p:nvPicPr>
        <p:blipFill>
          <a:blip r:embed="rId4"/>
          <a:stretch>
            <a:fillRect/>
          </a:stretch>
        </p:blipFill>
        <p:spPr>
          <a:xfrm>
            <a:off x="11303000" y="66959"/>
            <a:ext cx="889000" cy="1186815"/>
          </a:xfrm>
          <a:prstGeom prst="rect">
            <a:avLst/>
          </a:prstGeom>
        </p:spPr>
      </p:pic>
    </p:spTree>
    <p:extLst>
      <p:ext uri="{BB962C8B-B14F-4D97-AF65-F5344CB8AC3E}">
        <p14:creationId xmlns:p14="http://schemas.microsoft.com/office/powerpoint/2010/main" val="284998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3E44F-8F4B-D46E-DF80-95D24BE36564}"/>
              </a:ext>
            </a:extLst>
          </p:cNvPr>
          <p:cNvSpPr>
            <a:spLocks noGrp="1"/>
          </p:cNvSpPr>
          <p:nvPr>
            <p:ph type="title"/>
          </p:nvPr>
        </p:nvSpPr>
        <p:spPr/>
        <p:txBody>
          <a:bodyPr/>
          <a:lstStyle/>
          <a:p>
            <a:r>
              <a:rPr lang="en-US" dirty="0">
                <a:solidFill>
                  <a:srgbClr val="FFC000"/>
                </a:solidFill>
                <a:latin typeface="Arial" panose="020B0604020202020204" pitchFamily="34" charset="0"/>
                <a:cs typeface="Arial" panose="020B0604020202020204" pitchFamily="34" charset="0"/>
              </a:rPr>
              <a:t>Challenges in Exoplanet Detection for Novice Astronomers</a:t>
            </a:r>
          </a:p>
        </p:txBody>
      </p:sp>
      <p:sp>
        <p:nvSpPr>
          <p:cNvPr id="3" name="Content Placeholder 2">
            <a:extLst>
              <a:ext uri="{FF2B5EF4-FFF2-40B4-BE49-F238E27FC236}">
                <a16:creationId xmlns:a16="http://schemas.microsoft.com/office/drawing/2014/main" id="{2951F51A-C8EE-DC2E-0038-526B4EE7FB1C}"/>
              </a:ext>
            </a:extLst>
          </p:cNvPr>
          <p:cNvSpPr>
            <a:spLocks noGrp="1"/>
          </p:cNvSpPr>
          <p:nvPr>
            <p:ph idx="1"/>
          </p:nvPr>
        </p:nvSpPr>
        <p:spPr>
          <a:xfrm>
            <a:off x="838200" y="1825625"/>
            <a:ext cx="4648200" cy="4351338"/>
          </a:xfrm>
        </p:spPr>
        <p:txBody>
          <a:bodyPr>
            <a:normAutofit/>
          </a:bodyPr>
          <a:lstStyle/>
          <a:p>
            <a:r>
              <a:rPr lang="en-US" sz="2400" dirty="0"/>
              <a:t>Astronomy enthusiasts and researchers without a deep technical background face challenges in exoplanet detection due to the specialized knowledge required. </a:t>
            </a:r>
          </a:p>
          <a:p>
            <a:r>
              <a:rPr lang="en-US" sz="2400" dirty="0"/>
              <a:t>This research explores the use of ChatGPT, a Chatbot AI, to assist in overcoming these obstacles in technical knowledge</a:t>
            </a:r>
          </a:p>
        </p:txBody>
      </p:sp>
      <p:pic>
        <p:nvPicPr>
          <p:cNvPr id="4" name="Picture 3" descr="A cactus and mountains with a sunset&#10;&#10;Description automatically generated with medium confidence">
            <a:extLst>
              <a:ext uri="{FF2B5EF4-FFF2-40B4-BE49-F238E27FC236}">
                <a16:creationId xmlns:a16="http://schemas.microsoft.com/office/drawing/2014/main" id="{4CF76556-AB7E-AD2D-7640-D52D68958D84}"/>
              </a:ext>
            </a:extLst>
          </p:cNvPr>
          <p:cNvPicPr>
            <a:picLocks noChangeAspect="1"/>
          </p:cNvPicPr>
          <p:nvPr/>
        </p:nvPicPr>
        <p:blipFill>
          <a:blip r:embed="rId2"/>
          <a:stretch>
            <a:fillRect/>
          </a:stretch>
        </p:blipFill>
        <p:spPr>
          <a:xfrm>
            <a:off x="11303000" y="66959"/>
            <a:ext cx="889000" cy="1186815"/>
          </a:xfrm>
          <a:prstGeom prst="rect">
            <a:avLst/>
          </a:prstGeom>
        </p:spPr>
      </p:pic>
      <p:pic>
        <p:nvPicPr>
          <p:cNvPr id="5" name="Picture 4" descr="A logo with a black background&#10;&#10;Description automatically generated">
            <a:extLst>
              <a:ext uri="{FF2B5EF4-FFF2-40B4-BE49-F238E27FC236}">
                <a16:creationId xmlns:a16="http://schemas.microsoft.com/office/drawing/2014/main" id="{7DBE8BAC-A7B0-C265-C01B-183A950EB4A5}"/>
              </a:ext>
            </a:extLst>
          </p:cNvPr>
          <p:cNvPicPr>
            <a:picLocks noChangeAspect="1"/>
          </p:cNvPicPr>
          <p:nvPr/>
        </p:nvPicPr>
        <p:blipFill>
          <a:blip r:embed="rId3"/>
          <a:stretch>
            <a:fillRect/>
          </a:stretch>
        </p:blipFill>
        <p:spPr>
          <a:xfrm>
            <a:off x="0" y="6097236"/>
            <a:ext cx="2119177" cy="757238"/>
          </a:xfrm>
          <a:prstGeom prst="rect">
            <a:avLst/>
          </a:prstGeom>
        </p:spPr>
      </p:pic>
      <p:pic>
        <p:nvPicPr>
          <p:cNvPr id="6" name="Picture 5" descr="A logo with a red swoosh and white text&#10;&#10;Description automatically generated">
            <a:extLst>
              <a:ext uri="{FF2B5EF4-FFF2-40B4-BE49-F238E27FC236}">
                <a16:creationId xmlns:a16="http://schemas.microsoft.com/office/drawing/2014/main" id="{F6CEE41C-5493-C220-671A-2EB124F314B7}"/>
              </a:ext>
            </a:extLst>
          </p:cNvPr>
          <p:cNvPicPr>
            <a:picLocks noChangeAspect="1"/>
          </p:cNvPicPr>
          <p:nvPr/>
        </p:nvPicPr>
        <p:blipFill rotWithShape="1">
          <a:blip r:embed="rId4"/>
          <a:srcRect b="19391"/>
          <a:stretch/>
        </p:blipFill>
        <p:spPr>
          <a:xfrm>
            <a:off x="11078153" y="5885860"/>
            <a:ext cx="1109084" cy="941693"/>
          </a:xfrm>
          <a:prstGeom prst="rect">
            <a:avLst/>
          </a:prstGeom>
        </p:spPr>
      </p:pic>
      <p:pic>
        <p:nvPicPr>
          <p:cNvPr id="2050" name="Picture 2" descr="WASP-12 and Sun compared">
            <a:extLst>
              <a:ext uri="{FF2B5EF4-FFF2-40B4-BE49-F238E27FC236}">
                <a16:creationId xmlns:a16="http://schemas.microsoft.com/office/drawing/2014/main" id="{F860DAC8-14AC-086C-2DE4-AA705D6FDE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b="49999"/>
          <a:stretch/>
        </p:blipFill>
        <p:spPr bwMode="auto">
          <a:xfrm>
            <a:off x="8145751" y="1825625"/>
            <a:ext cx="28067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444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5DEFF-2E32-A022-3B5B-F3BDCFCB74FE}"/>
              </a:ext>
            </a:extLst>
          </p:cNvPr>
          <p:cNvSpPr>
            <a:spLocks noGrp="1"/>
          </p:cNvSpPr>
          <p:nvPr>
            <p:ph type="title"/>
          </p:nvPr>
        </p:nvSpPr>
        <p:spPr/>
        <p:txBody>
          <a:bodyPr/>
          <a:lstStyle/>
          <a:p>
            <a:r>
              <a:rPr lang="en-US" dirty="0">
                <a:solidFill>
                  <a:srgbClr val="FFC000"/>
                </a:solidFill>
                <a:latin typeface="Arial" panose="020B0604020202020204" pitchFamily="34" charset="0"/>
                <a:cs typeface="Arial" panose="020B0604020202020204" pitchFamily="34" charset="0"/>
              </a:rPr>
              <a:t>Objectives</a:t>
            </a:r>
          </a:p>
        </p:txBody>
      </p:sp>
      <p:sp>
        <p:nvSpPr>
          <p:cNvPr id="3" name="Content Placeholder 2">
            <a:extLst>
              <a:ext uri="{FF2B5EF4-FFF2-40B4-BE49-F238E27FC236}">
                <a16:creationId xmlns:a16="http://schemas.microsoft.com/office/drawing/2014/main" id="{CBC1B896-B89E-6472-FB65-41EFBC8854D5}"/>
              </a:ext>
            </a:extLst>
          </p:cNvPr>
          <p:cNvSpPr>
            <a:spLocks noGrp="1"/>
          </p:cNvSpPr>
          <p:nvPr>
            <p:ph idx="1"/>
          </p:nvPr>
        </p:nvSpPr>
        <p:spPr>
          <a:xfrm>
            <a:off x="428268" y="1534522"/>
            <a:ext cx="4515208" cy="4351338"/>
          </a:xfrm>
        </p:spPr>
        <p:txBody>
          <a:bodyPr>
            <a:normAutofit/>
          </a:bodyPr>
          <a:lstStyle/>
          <a:p>
            <a:r>
              <a:rPr lang="en-US" sz="2400" dirty="0"/>
              <a:t>The goal is to determine if ChatGPT can serve as an effective bridge in research and understanding, enabling the development of an AI system for the detection and analysis of exoplanets using astronomical datasets.</a:t>
            </a:r>
          </a:p>
        </p:txBody>
      </p:sp>
      <p:pic>
        <p:nvPicPr>
          <p:cNvPr id="4" name="Picture 3" descr="A cactus and mountains with a sunset&#10;&#10;Description automatically generated with medium confidence">
            <a:extLst>
              <a:ext uri="{FF2B5EF4-FFF2-40B4-BE49-F238E27FC236}">
                <a16:creationId xmlns:a16="http://schemas.microsoft.com/office/drawing/2014/main" id="{25FFDC2A-EA7B-F962-74C5-3A99DAB45DB9}"/>
              </a:ext>
            </a:extLst>
          </p:cNvPr>
          <p:cNvPicPr>
            <a:picLocks noChangeAspect="1"/>
          </p:cNvPicPr>
          <p:nvPr/>
        </p:nvPicPr>
        <p:blipFill>
          <a:blip r:embed="rId2"/>
          <a:stretch>
            <a:fillRect/>
          </a:stretch>
        </p:blipFill>
        <p:spPr>
          <a:xfrm>
            <a:off x="11303000" y="66959"/>
            <a:ext cx="889000" cy="1186815"/>
          </a:xfrm>
          <a:prstGeom prst="rect">
            <a:avLst/>
          </a:prstGeom>
        </p:spPr>
      </p:pic>
      <p:pic>
        <p:nvPicPr>
          <p:cNvPr id="5" name="Picture 4" descr="A logo with a black background&#10;&#10;Description automatically generated">
            <a:extLst>
              <a:ext uri="{FF2B5EF4-FFF2-40B4-BE49-F238E27FC236}">
                <a16:creationId xmlns:a16="http://schemas.microsoft.com/office/drawing/2014/main" id="{20D2AA9A-BCAF-0E2F-7F73-86DBD88FB3E2}"/>
              </a:ext>
            </a:extLst>
          </p:cNvPr>
          <p:cNvPicPr>
            <a:picLocks noChangeAspect="1"/>
          </p:cNvPicPr>
          <p:nvPr/>
        </p:nvPicPr>
        <p:blipFill>
          <a:blip r:embed="rId3"/>
          <a:stretch>
            <a:fillRect/>
          </a:stretch>
        </p:blipFill>
        <p:spPr>
          <a:xfrm>
            <a:off x="0" y="6097236"/>
            <a:ext cx="2119177" cy="757238"/>
          </a:xfrm>
          <a:prstGeom prst="rect">
            <a:avLst/>
          </a:prstGeom>
        </p:spPr>
      </p:pic>
      <p:pic>
        <p:nvPicPr>
          <p:cNvPr id="6" name="Picture 5" descr="A logo with a red swoosh and white text&#10;&#10;Description automatically generated">
            <a:extLst>
              <a:ext uri="{FF2B5EF4-FFF2-40B4-BE49-F238E27FC236}">
                <a16:creationId xmlns:a16="http://schemas.microsoft.com/office/drawing/2014/main" id="{D7B06A73-5F4B-6D21-5B40-C7D86BD7653A}"/>
              </a:ext>
            </a:extLst>
          </p:cNvPr>
          <p:cNvPicPr>
            <a:picLocks noChangeAspect="1"/>
          </p:cNvPicPr>
          <p:nvPr/>
        </p:nvPicPr>
        <p:blipFill rotWithShape="1">
          <a:blip r:embed="rId4"/>
          <a:srcRect b="19391"/>
          <a:stretch/>
        </p:blipFill>
        <p:spPr>
          <a:xfrm>
            <a:off x="11078153" y="5885860"/>
            <a:ext cx="1109084" cy="941693"/>
          </a:xfrm>
          <a:prstGeom prst="rect">
            <a:avLst/>
          </a:prstGeom>
        </p:spPr>
      </p:pic>
      <p:pic>
        <p:nvPicPr>
          <p:cNvPr id="10" name="Picture 9" descr="A diagram of a process&#10;&#10;Description automatically generated">
            <a:extLst>
              <a:ext uri="{FF2B5EF4-FFF2-40B4-BE49-F238E27FC236}">
                <a16:creationId xmlns:a16="http://schemas.microsoft.com/office/drawing/2014/main" id="{0E297C5C-2F04-D381-DEF0-3532E3DA2AF7}"/>
              </a:ext>
            </a:extLst>
          </p:cNvPr>
          <p:cNvPicPr>
            <a:picLocks noChangeAspect="1"/>
          </p:cNvPicPr>
          <p:nvPr/>
        </p:nvPicPr>
        <p:blipFill>
          <a:blip r:embed="rId5"/>
          <a:stretch>
            <a:fillRect/>
          </a:stretch>
        </p:blipFill>
        <p:spPr>
          <a:xfrm>
            <a:off x="4177069" y="1148170"/>
            <a:ext cx="7586663" cy="4737689"/>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B71291D0-8629-234A-A4A7-8AC969B137E1}"/>
              </a:ext>
            </a:extLst>
          </p:cNvPr>
          <p:cNvPicPr>
            <a:picLocks noChangeAspect="1"/>
          </p:cNvPicPr>
          <p:nvPr/>
        </p:nvPicPr>
        <p:blipFill>
          <a:blip r:embed="rId6"/>
          <a:stretch>
            <a:fillRect/>
          </a:stretch>
        </p:blipFill>
        <p:spPr>
          <a:xfrm>
            <a:off x="1338077" y="4895774"/>
            <a:ext cx="1919473" cy="1460932"/>
          </a:xfrm>
          <a:prstGeom prst="rect">
            <a:avLst/>
          </a:prstGeom>
        </p:spPr>
      </p:pic>
    </p:spTree>
    <p:extLst>
      <p:ext uri="{BB962C8B-B14F-4D97-AF65-F5344CB8AC3E}">
        <p14:creationId xmlns:p14="http://schemas.microsoft.com/office/powerpoint/2010/main" val="106940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6812-A01B-AF88-6211-70238EE9961E}"/>
              </a:ext>
            </a:extLst>
          </p:cNvPr>
          <p:cNvSpPr>
            <a:spLocks noGrp="1"/>
          </p:cNvSpPr>
          <p:nvPr>
            <p:ph type="title"/>
          </p:nvPr>
        </p:nvSpPr>
        <p:spPr>
          <a:xfrm>
            <a:off x="428869" y="701997"/>
            <a:ext cx="5291663" cy="1628775"/>
          </a:xfrm>
        </p:spPr>
        <p:txBody>
          <a:bodyPr anchor="b">
            <a:normAutofit/>
          </a:bodyPr>
          <a:lstStyle/>
          <a:p>
            <a:r>
              <a:rPr lang="en-US" sz="4000" dirty="0">
                <a:solidFill>
                  <a:srgbClr val="FFC000"/>
                </a:solidFill>
                <a:latin typeface="Arial" panose="020B0604020202020204" pitchFamily="34" charset="0"/>
                <a:cs typeface="Arial" panose="020B0604020202020204" pitchFamily="34" charset="0"/>
              </a:rPr>
              <a:t>Methods / Activities / Analysis Techniques</a:t>
            </a:r>
          </a:p>
        </p:txBody>
      </p:sp>
      <p:sp>
        <p:nvSpPr>
          <p:cNvPr id="3" name="Content Placeholder 2">
            <a:extLst>
              <a:ext uri="{FF2B5EF4-FFF2-40B4-BE49-F238E27FC236}">
                <a16:creationId xmlns:a16="http://schemas.microsoft.com/office/drawing/2014/main" id="{90A1CC7A-14EE-07EB-BCEE-8D944D1AAC26}"/>
              </a:ext>
            </a:extLst>
          </p:cNvPr>
          <p:cNvSpPr>
            <a:spLocks noGrp="1"/>
          </p:cNvSpPr>
          <p:nvPr>
            <p:ph idx="1"/>
          </p:nvPr>
        </p:nvSpPr>
        <p:spPr>
          <a:xfrm>
            <a:off x="545571" y="2403154"/>
            <a:ext cx="5291663" cy="3752849"/>
          </a:xfrm>
        </p:spPr>
        <p:txBody>
          <a:bodyPr>
            <a:normAutofit/>
          </a:bodyPr>
          <a:lstStyle/>
          <a:p>
            <a:r>
              <a:rPr lang="en-US" sz="1700" dirty="0"/>
              <a:t>The project utilizes an autoethnographic approach with journaling and AI assistance through ChatGPT 4.0 Turbo. Data analysis is conducted using the EXOplanet Transit Interpretation Code (EXOTIC) and datasets from the American Association of Variable Star Observers (AAVSO). </a:t>
            </a:r>
          </a:p>
          <a:p>
            <a:r>
              <a:rPr lang="en-US" sz="1700" dirty="0"/>
              <a:t>Interactional tools, such as the GPT Inquiry cycle.</a:t>
            </a:r>
          </a:p>
          <a:p>
            <a:r>
              <a:rPr lang="en-US" sz="1700" dirty="0"/>
              <a:t>Organizational tools, including interaction logs and a prompt catalog, were developed to support research workflow. </a:t>
            </a:r>
          </a:p>
          <a:p>
            <a:r>
              <a:rPr lang="en-US" sz="1700" dirty="0"/>
              <a:t>The open-source neural network library Keras is explored for developing a Convolutional Neural Network (CNN) algorithm, aimed at enhancing the analysis of exoplanet detection.</a:t>
            </a:r>
          </a:p>
        </p:txBody>
      </p:sp>
      <p:pic>
        <p:nvPicPr>
          <p:cNvPr id="8" name="Picture 7" descr="A screenshot of a computer&#10;&#10;Description automatically generated">
            <a:extLst>
              <a:ext uri="{FF2B5EF4-FFF2-40B4-BE49-F238E27FC236}">
                <a16:creationId xmlns:a16="http://schemas.microsoft.com/office/drawing/2014/main" id="{8580F9CD-BBA9-4DCC-5961-2D67B4B7F85D}"/>
              </a:ext>
            </a:extLst>
          </p:cNvPr>
          <p:cNvPicPr>
            <a:picLocks noChangeAspect="1"/>
          </p:cNvPicPr>
          <p:nvPr/>
        </p:nvPicPr>
        <p:blipFill rotWithShape="1">
          <a:blip r:embed="rId2"/>
          <a:srcRect r="102"/>
          <a:stretch/>
        </p:blipFill>
        <p:spPr>
          <a:xfrm>
            <a:off x="5837234" y="323378"/>
            <a:ext cx="2733177" cy="30741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pic>
        <p:nvPicPr>
          <p:cNvPr id="4" name="Picture 3" descr="A cactus and mountains with a sunset&#10;&#10;Description automatically generated with medium confidence">
            <a:extLst>
              <a:ext uri="{FF2B5EF4-FFF2-40B4-BE49-F238E27FC236}">
                <a16:creationId xmlns:a16="http://schemas.microsoft.com/office/drawing/2014/main" id="{23D305AB-368A-C40C-D986-9D5370DC384D}"/>
              </a:ext>
            </a:extLst>
          </p:cNvPr>
          <p:cNvPicPr>
            <a:picLocks noChangeAspect="1"/>
          </p:cNvPicPr>
          <p:nvPr/>
        </p:nvPicPr>
        <p:blipFill>
          <a:blip r:embed="rId3"/>
          <a:stretch>
            <a:fillRect/>
          </a:stretch>
        </p:blipFill>
        <p:spPr>
          <a:xfrm>
            <a:off x="11303000" y="66959"/>
            <a:ext cx="889000" cy="1186815"/>
          </a:xfrm>
          <a:prstGeom prst="rect">
            <a:avLst/>
          </a:prstGeom>
        </p:spPr>
      </p:pic>
      <p:pic>
        <p:nvPicPr>
          <p:cNvPr id="5" name="Picture 4" descr="A logo with a black background&#10;&#10;Description automatically generated">
            <a:extLst>
              <a:ext uri="{FF2B5EF4-FFF2-40B4-BE49-F238E27FC236}">
                <a16:creationId xmlns:a16="http://schemas.microsoft.com/office/drawing/2014/main" id="{D3754E6F-47CB-604E-96FD-E8C8C6F88553}"/>
              </a:ext>
            </a:extLst>
          </p:cNvPr>
          <p:cNvPicPr>
            <a:picLocks noChangeAspect="1"/>
          </p:cNvPicPr>
          <p:nvPr/>
        </p:nvPicPr>
        <p:blipFill>
          <a:blip r:embed="rId4"/>
          <a:stretch>
            <a:fillRect/>
          </a:stretch>
        </p:blipFill>
        <p:spPr>
          <a:xfrm>
            <a:off x="0" y="-55241"/>
            <a:ext cx="2119177" cy="757238"/>
          </a:xfrm>
          <a:prstGeom prst="rect">
            <a:avLst/>
          </a:prstGeom>
        </p:spPr>
      </p:pic>
      <p:pic>
        <p:nvPicPr>
          <p:cNvPr id="6" name="Picture 5" descr="A logo with a red swoosh and white text&#10;&#10;Description automatically generated">
            <a:extLst>
              <a:ext uri="{FF2B5EF4-FFF2-40B4-BE49-F238E27FC236}">
                <a16:creationId xmlns:a16="http://schemas.microsoft.com/office/drawing/2014/main" id="{C1D7FA87-35D3-280D-B96C-20E1DBC3337E}"/>
              </a:ext>
            </a:extLst>
          </p:cNvPr>
          <p:cNvPicPr>
            <a:picLocks noChangeAspect="1"/>
          </p:cNvPicPr>
          <p:nvPr/>
        </p:nvPicPr>
        <p:blipFill rotWithShape="1">
          <a:blip r:embed="rId5"/>
          <a:srcRect b="19391"/>
          <a:stretch/>
        </p:blipFill>
        <p:spPr>
          <a:xfrm>
            <a:off x="11078153" y="5885860"/>
            <a:ext cx="1109084" cy="941693"/>
          </a:xfrm>
          <a:prstGeom prst="rect">
            <a:avLst/>
          </a:prstGeom>
        </p:spPr>
      </p:pic>
      <p:pic>
        <p:nvPicPr>
          <p:cNvPr id="14" name="Picture 13" descr="A screenshot of a computer&#10;&#10;Description automatically generated">
            <a:extLst>
              <a:ext uri="{FF2B5EF4-FFF2-40B4-BE49-F238E27FC236}">
                <a16:creationId xmlns:a16="http://schemas.microsoft.com/office/drawing/2014/main" id="{3D645731-3CA0-C659-6584-BCD7BB93C2A4}"/>
              </a:ext>
            </a:extLst>
          </p:cNvPr>
          <p:cNvPicPr>
            <a:picLocks noChangeAspect="1"/>
          </p:cNvPicPr>
          <p:nvPr/>
        </p:nvPicPr>
        <p:blipFill>
          <a:blip r:embed="rId6"/>
          <a:stretch>
            <a:fillRect/>
          </a:stretch>
        </p:blipFill>
        <p:spPr>
          <a:xfrm>
            <a:off x="8687113" y="1871663"/>
            <a:ext cx="3330791" cy="1448170"/>
          </a:xfrm>
          <a:prstGeom prst="rect">
            <a:avLst/>
          </a:prstGeom>
        </p:spPr>
      </p:pic>
      <p:pic>
        <p:nvPicPr>
          <p:cNvPr id="7" name="Picture 6" descr="A screen shot of a black background with white dots&#10;&#10;Description automatically generated">
            <a:extLst>
              <a:ext uri="{FF2B5EF4-FFF2-40B4-BE49-F238E27FC236}">
                <a16:creationId xmlns:a16="http://schemas.microsoft.com/office/drawing/2014/main" id="{374AA2A0-DD80-3A0E-65C4-3E6A619E077B}"/>
              </a:ext>
            </a:extLst>
          </p:cNvPr>
          <p:cNvPicPr>
            <a:picLocks noChangeAspect="1"/>
          </p:cNvPicPr>
          <p:nvPr/>
        </p:nvPicPr>
        <p:blipFill>
          <a:blip r:embed="rId7"/>
          <a:stretch>
            <a:fillRect/>
          </a:stretch>
        </p:blipFill>
        <p:spPr>
          <a:xfrm>
            <a:off x="9618981" y="3397491"/>
            <a:ext cx="2063106" cy="2326481"/>
          </a:xfrm>
          <a:prstGeom prst="rect">
            <a:avLst/>
          </a:prstGeom>
        </p:spPr>
      </p:pic>
    </p:spTree>
    <p:extLst>
      <p:ext uri="{BB962C8B-B14F-4D97-AF65-F5344CB8AC3E}">
        <p14:creationId xmlns:p14="http://schemas.microsoft.com/office/powerpoint/2010/main" val="3269342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6812-A01B-AF88-6211-70238EE9961E}"/>
              </a:ext>
            </a:extLst>
          </p:cNvPr>
          <p:cNvSpPr>
            <a:spLocks noGrp="1"/>
          </p:cNvSpPr>
          <p:nvPr>
            <p:ph type="title"/>
          </p:nvPr>
        </p:nvSpPr>
        <p:spPr/>
        <p:txBody>
          <a:bodyPr/>
          <a:lstStyle/>
          <a:p>
            <a:r>
              <a:rPr lang="en-US" dirty="0">
                <a:solidFill>
                  <a:srgbClr val="FFC000"/>
                </a:solidFill>
                <a:latin typeface="Arial" panose="020B0604020202020204" pitchFamily="34" charset="0"/>
                <a:cs typeface="Arial" panose="020B0604020202020204" pitchFamily="34" charset="0"/>
              </a:rPr>
              <a:t>Results</a:t>
            </a:r>
          </a:p>
        </p:txBody>
      </p:sp>
      <p:sp>
        <p:nvSpPr>
          <p:cNvPr id="3" name="Content Placeholder 2">
            <a:extLst>
              <a:ext uri="{FF2B5EF4-FFF2-40B4-BE49-F238E27FC236}">
                <a16:creationId xmlns:a16="http://schemas.microsoft.com/office/drawing/2014/main" id="{90A1CC7A-14EE-07EB-BCEE-8D944D1AAC26}"/>
              </a:ext>
            </a:extLst>
          </p:cNvPr>
          <p:cNvSpPr>
            <a:spLocks noGrp="1"/>
          </p:cNvSpPr>
          <p:nvPr>
            <p:ph idx="1"/>
          </p:nvPr>
        </p:nvSpPr>
        <p:spPr>
          <a:xfrm>
            <a:off x="838200" y="1825625"/>
            <a:ext cx="6348413" cy="4351338"/>
          </a:xfrm>
        </p:spPr>
        <p:txBody>
          <a:bodyPr>
            <a:normAutofit/>
          </a:bodyPr>
          <a:lstStyle/>
          <a:p>
            <a:r>
              <a:rPr lang="en-US" sz="2400" dirty="0"/>
              <a:t>ChatGPT facilitated the acquisition of data on exoplanets like WASP-12 and HAT-P-32, providing a streamlined process to apply EXOTIC for detecting stellar transits. </a:t>
            </a:r>
          </a:p>
          <a:p>
            <a:r>
              <a:rPr lang="en-US" sz="2400" dirty="0"/>
              <a:t>Although the project identified Keras as a suitable library to create an AI algorithm for exoplanet detection, integration of EXOTIC data with the CNN model was hindered by technical challenges and ChatGPT’s limitations in understanding specific scientific processes.</a:t>
            </a:r>
          </a:p>
        </p:txBody>
      </p:sp>
      <p:pic>
        <p:nvPicPr>
          <p:cNvPr id="4" name="Picture 3" descr="A cactus and mountains with a sunset&#10;&#10;Description automatically generated with medium confidence">
            <a:extLst>
              <a:ext uri="{FF2B5EF4-FFF2-40B4-BE49-F238E27FC236}">
                <a16:creationId xmlns:a16="http://schemas.microsoft.com/office/drawing/2014/main" id="{23D305AB-368A-C40C-D986-9D5370DC384D}"/>
              </a:ext>
            </a:extLst>
          </p:cNvPr>
          <p:cNvPicPr>
            <a:picLocks noChangeAspect="1"/>
          </p:cNvPicPr>
          <p:nvPr/>
        </p:nvPicPr>
        <p:blipFill>
          <a:blip r:embed="rId2"/>
          <a:stretch>
            <a:fillRect/>
          </a:stretch>
        </p:blipFill>
        <p:spPr>
          <a:xfrm>
            <a:off x="11303000" y="66959"/>
            <a:ext cx="889000" cy="1186815"/>
          </a:xfrm>
          <a:prstGeom prst="rect">
            <a:avLst/>
          </a:prstGeom>
        </p:spPr>
      </p:pic>
      <p:pic>
        <p:nvPicPr>
          <p:cNvPr id="5" name="Picture 4" descr="A logo with a black background&#10;&#10;Description automatically generated">
            <a:extLst>
              <a:ext uri="{FF2B5EF4-FFF2-40B4-BE49-F238E27FC236}">
                <a16:creationId xmlns:a16="http://schemas.microsoft.com/office/drawing/2014/main" id="{D3754E6F-47CB-604E-96FD-E8C8C6F88553}"/>
              </a:ext>
            </a:extLst>
          </p:cNvPr>
          <p:cNvPicPr>
            <a:picLocks noChangeAspect="1"/>
          </p:cNvPicPr>
          <p:nvPr/>
        </p:nvPicPr>
        <p:blipFill>
          <a:blip r:embed="rId3"/>
          <a:stretch>
            <a:fillRect/>
          </a:stretch>
        </p:blipFill>
        <p:spPr>
          <a:xfrm>
            <a:off x="0" y="6097236"/>
            <a:ext cx="2119177" cy="757238"/>
          </a:xfrm>
          <a:prstGeom prst="rect">
            <a:avLst/>
          </a:prstGeom>
        </p:spPr>
      </p:pic>
      <p:pic>
        <p:nvPicPr>
          <p:cNvPr id="6" name="Picture 5" descr="A logo with a red swoosh and white text&#10;&#10;Description automatically generated">
            <a:extLst>
              <a:ext uri="{FF2B5EF4-FFF2-40B4-BE49-F238E27FC236}">
                <a16:creationId xmlns:a16="http://schemas.microsoft.com/office/drawing/2014/main" id="{C1D7FA87-35D3-280D-B96C-20E1DBC3337E}"/>
              </a:ext>
            </a:extLst>
          </p:cNvPr>
          <p:cNvPicPr>
            <a:picLocks noChangeAspect="1"/>
          </p:cNvPicPr>
          <p:nvPr/>
        </p:nvPicPr>
        <p:blipFill rotWithShape="1">
          <a:blip r:embed="rId4"/>
          <a:srcRect b="19391"/>
          <a:stretch/>
        </p:blipFill>
        <p:spPr>
          <a:xfrm>
            <a:off x="11078153" y="5885860"/>
            <a:ext cx="1109084" cy="941693"/>
          </a:xfrm>
          <a:prstGeom prst="rect">
            <a:avLst/>
          </a:prstGeom>
        </p:spPr>
      </p:pic>
      <p:pic>
        <p:nvPicPr>
          <p:cNvPr id="9" name="Picture 8" descr="A diagram of a network&#10;&#10;Description automatically generated">
            <a:extLst>
              <a:ext uri="{FF2B5EF4-FFF2-40B4-BE49-F238E27FC236}">
                <a16:creationId xmlns:a16="http://schemas.microsoft.com/office/drawing/2014/main" id="{A3407E88-40FC-311C-A6FC-17CC39BE2705}"/>
              </a:ext>
            </a:extLst>
          </p:cNvPr>
          <p:cNvPicPr>
            <a:picLocks noChangeAspect="1"/>
          </p:cNvPicPr>
          <p:nvPr/>
        </p:nvPicPr>
        <p:blipFill>
          <a:blip r:embed="rId5"/>
          <a:stretch>
            <a:fillRect/>
          </a:stretch>
        </p:blipFill>
        <p:spPr>
          <a:xfrm>
            <a:off x="7048500" y="4192236"/>
            <a:ext cx="4254500" cy="1905000"/>
          </a:xfrm>
          <a:prstGeom prst="rect">
            <a:avLst/>
          </a:prstGeom>
        </p:spPr>
      </p:pic>
      <p:pic>
        <p:nvPicPr>
          <p:cNvPr id="7" name="Picture 6">
            <a:extLst>
              <a:ext uri="{FF2B5EF4-FFF2-40B4-BE49-F238E27FC236}">
                <a16:creationId xmlns:a16="http://schemas.microsoft.com/office/drawing/2014/main" id="{99034C51-0010-B6FA-DB21-9FE49705F60C}"/>
              </a:ext>
            </a:extLst>
          </p:cNvPr>
          <p:cNvPicPr>
            <a:picLocks noChangeAspect="1"/>
          </p:cNvPicPr>
          <p:nvPr/>
        </p:nvPicPr>
        <p:blipFill>
          <a:blip r:embed="rId6"/>
          <a:stretch>
            <a:fillRect/>
          </a:stretch>
        </p:blipFill>
        <p:spPr>
          <a:xfrm>
            <a:off x="8572500" y="932664"/>
            <a:ext cx="2505652" cy="1734057"/>
          </a:xfrm>
          <a:prstGeom prst="rect">
            <a:avLst/>
          </a:prstGeom>
        </p:spPr>
      </p:pic>
      <p:pic>
        <p:nvPicPr>
          <p:cNvPr id="8" name="Picture 7" descr="A screen shot of a computer code&#10;&#10;Description automatically generated">
            <a:extLst>
              <a:ext uri="{FF2B5EF4-FFF2-40B4-BE49-F238E27FC236}">
                <a16:creationId xmlns:a16="http://schemas.microsoft.com/office/drawing/2014/main" id="{73575BB9-31F5-CB5F-DCE4-E66E692EFFF5}"/>
              </a:ext>
            </a:extLst>
          </p:cNvPr>
          <p:cNvPicPr>
            <a:picLocks noChangeAspect="1"/>
          </p:cNvPicPr>
          <p:nvPr/>
        </p:nvPicPr>
        <p:blipFill>
          <a:blip r:embed="rId7"/>
          <a:stretch>
            <a:fillRect/>
          </a:stretch>
        </p:blipFill>
        <p:spPr>
          <a:xfrm>
            <a:off x="7186613" y="2681791"/>
            <a:ext cx="3697288" cy="1375508"/>
          </a:xfrm>
          <a:prstGeom prst="rect">
            <a:avLst/>
          </a:prstGeom>
        </p:spPr>
      </p:pic>
    </p:spTree>
    <p:extLst>
      <p:ext uri="{BB962C8B-B14F-4D97-AF65-F5344CB8AC3E}">
        <p14:creationId xmlns:p14="http://schemas.microsoft.com/office/powerpoint/2010/main" val="279861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E929-3674-5B7E-0A73-BDCB1D28130C}"/>
              </a:ext>
            </a:extLst>
          </p:cNvPr>
          <p:cNvSpPr>
            <a:spLocks noGrp="1"/>
          </p:cNvSpPr>
          <p:nvPr>
            <p:ph type="title"/>
          </p:nvPr>
        </p:nvSpPr>
        <p:spPr/>
        <p:txBody>
          <a:bodyPr/>
          <a:lstStyle/>
          <a:p>
            <a:r>
              <a:rPr lang="en-US" dirty="0">
                <a:solidFill>
                  <a:srgbClr val="FFC000"/>
                </a:solidFill>
                <a:latin typeface="Arial" panose="020B0604020202020204" pitchFamily="34" charset="0"/>
                <a:cs typeface="Arial" panose="020B0604020202020204" pitchFamily="34" charset="0"/>
              </a:rPr>
              <a:t>Interpretations of the Results and Their Significance</a:t>
            </a:r>
          </a:p>
        </p:txBody>
      </p:sp>
      <p:sp>
        <p:nvSpPr>
          <p:cNvPr id="3" name="Content Placeholder 2">
            <a:extLst>
              <a:ext uri="{FF2B5EF4-FFF2-40B4-BE49-F238E27FC236}">
                <a16:creationId xmlns:a16="http://schemas.microsoft.com/office/drawing/2014/main" id="{E33683EA-3ED8-DDBF-61C3-A1D7640A986E}"/>
              </a:ext>
            </a:extLst>
          </p:cNvPr>
          <p:cNvSpPr>
            <a:spLocks noGrp="1"/>
          </p:cNvSpPr>
          <p:nvPr>
            <p:ph idx="1"/>
          </p:nvPr>
        </p:nvSpPr>
        <p:spPr/>
        <p:txBody>
          <a:bodyPr>
            <a:normAutofit/>
          </a:bodyPr>
          <a:lstStyle/>
          <a:p>
            <a:r>
              <a:rPr lang="en-US" sz="2400" dirty="0"/>
              <a:t>The findings highlight ChatGPT's potential as a supportive tool for preliminary research stages, such as data sourcing and initial analysis. </a:t>
            </a:r>
          </a:p>
          <a:p>
            <a:r>
              <a:rPr lang="en-US" sz="2400" dirty="0"/>
              <a:t>However, the need for human expertise remains evident, especially in tasks requiring technical precision and depth, such as adapting the Keras library to develop an AI model tailored for the nuanced data provided by EXOTIC and AAVSO.</a:t>
            </a:r>
          </a:p>
        </p:txBody>
      </p:sp>
      <p:pic>
        <p:nvPicPr>
          <p:cNvPr id="4" name="Picture 3" descr="A cactus and mountains with a sunset&#10;&#10;Description automatically generated with medium confidence">
            <a:extLst>
              <a:ext uri="{FF2B5EF4-FFF2-40B4-BE49-F238E27FC236}">
                <a16:creationId xmlns:a16="http://schemas.microsoft.com/office/drawing/2014/main" id="{5E9FB903-3DD1-0270-C908-978B844811F6}"/>
              </a:ext>
            </a:extLst>
          </p:cNvPr>
          <p:cNvPicPr>
            <a:picLocks noChangeAspect="1"/>
          </p:cNvPicPr>
          <p:nvPr/>
        </p:nvPicPr>
        <p:blipFill>
          <a:blip r:embed="rId2"/>
          <a:stretch>
            <a:fillRect/>
          </a:stretch>
        </p:blipFill>
        <p:spPr>
          <a:xfrm>
            <a:off x="11303000" y="66959"/>
            <a:ext cx="889000" cy="1186815"/>
          </a:xfrm>
          <a:prstGeom prst="rect">
            <a:avLst/>
          </a:prstGeom>
        </p:spPr>
      </p:pic>
      <p:pic>
        <p:nvPicPr>
          <p:cNvPr id="5" name="Picture 4" descr="A logo with a black background&#10;&#10;Description automatically generated">
            <a:extLst>
              <a:ext uri="{FF2B5EF4-FFF2-40B4-BE49-F238E27FC236}">
                <a16:creationId xmlns:a16="http://schemas.microsoft.com/office/drawing/2014/main" id="{96A6C5E1-DBE4-66F3-BB87-54319D1F4218}"/>
              </a:ext>
            </a:extLst>
          </p:cNvPr>
          <p:cNvPicPr>
            <a:picLocks noChangeAspect="1"/>
          </p:cNvPicPr>
          <p:nvPr/>
        </p:nvPicPr>
        <p:blipFill>
          <a:blip r:embed="rId3"/>
          <a:stretch>
            <a:fillRect/>
          </a:stretch>
        </p:blipFill>
        <p:spPr>
          <a:xfrm>
            <a:off x="0" y="6097236"/>
            <a:ext cx="2119177" cy="757238"/>
          </a:xfrm>
          <a:prstGeom prst="rect">
            <a:avLst/>
          </a:prstGeom>
        </p:spPr>
      </p:pic>
      <p:pic>
        <p:nvPicPr>
          <p:cNvPr id="6" name="Picture 5" descr="A logo with a red swoosh and white text&#10;&#10;Description automatically generated">
            <a:extLst>
              <a:ext uri="{FF2B5EF4-FFF2-40B4-BE49-F238E27FC236}">
                <a16:creationId xmlns:a16="http://schemas.microsoft.com/office/drawing/2014/main" id="{F4B8CE47-6F78-346D-FE3F-7EBF9835800D}"/>
              </a:ext>
            </a:extLst>
          </p:cNvPr>
          <p:cNvPicPr>
            <a:picLocks noChangeAspect="1"/>
          </p:cNvPicPr>
          <p:nvPr/>
        </p:nvPicPr>
        <p:blipFill rotWithShape="1">
          <a:blip r:embed="rId4"/>
          <a:srcRect b="19391"/>
          <a:stretch/>
        </p:blipFill>
        <p:spPr>
          <a:xfrm>
            <a:off x="11078153" y="5885860"/>
            <a:ext cx="1109084" cy="941693"/>
          </a:xfrm>
          <a:prstGeom prst="rect">
            <a:avLst/>
          </a:prstGeom>
        </p:spPr>
      </p:pic>
    </p:spTree>
    <p:extLst>
      <p:ext uri="{BB962C8B-B14F-4D97-AF65-F5344CB8AC3E}">
        <p14:creationId xmlns:p14="http://schemas.microsoft.com/office/powerpoint/2010/main" val="3111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E929-3674-5B7E-0A73-BDCB1D28130C}"/>
              </a:ext>
            </a:extLst>
          </p:cNvPr>
          <p:cNvSpPr>
            <a:spLocks noGrp="1"/>
          </p:cNvSpPr>
          <p:nvPr>
            <p:ph type="title"/>
          </p:nvPr>
        </p:nvSpPr>
        <p:spPr/>
        <p:txBody>
          <a:bodyPr/>
          <a:lstStyle/>
          <a:p>
            <a:r>
              <a:rPr lang="en-US" dirty="0">
                <a:solidFill>
                  <a:srgbClr val="FFC000"/>
                </a:solidFill>
                <a:latin typeface="Arial" panose="020B0604020202020204" pitchFamily="34" charset="0"/>
                <a:cs typeface="Arial" panose="020B0604020202020204" pitchFamily="34" charset="0"/>
              </a:rPr>
              <a:t>Conclusion and Future Directions</a:t>
            </a:r>
          </a:p>
        </p:txBody>
      </p:sp>
      <p:sp>
        <p:nvSpPr>
          <p:cNvPr id="3" name="Content Placeholder 2">
            <a:extLst>
              <a:ext uri="{FF2B5EF4-FFF2-40B4-BE49-F238E27FC236}">
                <a16:creationId xmlns:a16="http://schemas.microsoft.com/office/drawing/2014/main" id="{E33683EA-3ED8-DDBF-61C3-A1D7640A986E}"/>
              </a:ext>
            </a:extLst>
          </p:cNvPr>
          <p:cNvSpPr>
            <a:spLocks noGrp="1"/>
          </p:cNvSpPr>
          <p:nvPr>
            <p:ph idx="1"/>
          </p:nvPr>
        </p:nvSpPr>
        <p:spPr/>
        <p:txBody>
          <a:bodyPr>
            <a:normAutofit/>
          </a:bodyPr>
          <a:lstStyle/>
          <a:p>
            <a:r>
              <a:rPr lang="en-US" sz="2400" dirty="0"/>
              <a:t>This project underscores the synergistic potential of AI in assisting novice researchers in the field of astronomy. While ChatGPT proved beneficial in organizing and navigating research, its limitations call for continued development and integration with sophisticated AI libraries like Keras. </a:t>
            </a:r>
          </a:p>
          <a:p>
            <a:r>
              <a:rPr lang="en-US" sz="2400" dirty="0"/>
              <a:t>Future activities may include refining the CNN model's data integration process with EXOTIC outputs, potentially leveraging the advanced capabilities of Keras for better exoplanet detection and analysis</a:t>
            </a:r>
          </a:p>
        </p:txBody>
      </p:sp>
      <p:pic>
        <p:nvPicPr>
          <p:cNvPr id="4" name="Picture 3" descr="A cactus and mountains with a sunset&#10;&#10;Description automatically generated with medium confidence">
            <a:extLst>
              <a:ext uri="{FF2B5EF4-FFF2-40B4-BE49-F238E27FC236}">
                <a16:creationId xmlns:a16="http://schemas.microsoft.com/office/drawing/2014/main" id="{5E9FB903-3DD1-0270-C908-978B844811F6}"/>
              </a:ext>
            </a:extLst>
          </p:cNvPr>
          <p:cNvPicPr>
            <a:picLocks noChangeAspect="1"/>
          </p:cNvPicPr>
          <p:nvPr/>
        </p:nvPicPr>
        <p:blipFill>
          <a:blip r:embed="rId2"/>
          <a:stretch>
            <a:fillRect/>
          </a:stretch>
        </p:blipFill>
        <p:spPr>
          <a:xfrm>
            <a:off x="11303000" y="66959"/>
            <a:ext cx="889000" cy="1186815"/>
          </a:xfrm>
          <a:prstGeom prst="rect">
            <a:avLst/>
          </a:prstGeom>
        </p:spPr>
      </p:pic>
      <p:pic>
        <p:nvPicPr>
          <p:cNvPr id="5" name="Picture 4" descr="A logo with a black background&#10;&#10;Description automatically generated">
            <a:extLst>
              <a:ext uri="{FF2B5EF4-FFF2-40B4-BE49-F238E27FC236}">
                <a16:creationId xmlns:a16="http://schemas.microsoft.com/office/drawing/2014/main" id="{96A6C5E1-DBE4-66F3-BB87-54319D1F4218}"/>
              </a:ext>
            </a:extLst>
          </p:cNvPr>
          <p:cNvPicPr>
            <a:picLocks noChangeAspect="1"/>
          </p:cNvPicPr>
          <p:nvPr/>
        </p:nvPicPr>
        <p:blipFill>
          <a:blip r:embed="rId3"/>
          <a:stretch>
            <a:fillRect/>
          </a:stretch>
        </p:blipFill>
        <p:spPr>
          <a:xfrm>
            <a:off x="0" y="6097236"/>
            <a:ext cx="2119177" cy="757238"/>
          </a:xfrm>
          <a:prstGeom prst="rect">
            <a:avLst/>
          </a:prstGeom>
        </p:spPr>
      </p:pic>
      <p:pic>
        <p:nvPicPr>
          <p:cNvPr id="6" name="Picture 5" descr="A logo with a red swoosh and white text&#10;&#10;Description automatically generated">
            <a:extLst>
              <a:ext uri="{FF2B5EF4-FFF2-40B4-BE49-F238E27FC236}">
                <a16:creationId xmlns:a16="http://schemas.microsoft.com/office/drawing/2014/main" id="{F4B8CE47-6F78-346D-FE3F-7EBF9835800D}"/>
              </a:ext>
            </a:extLst>
          </p:cNvPr>
          <p:cNvPicPr>
            <a:picLocks noChangeAspect="1"/>
          </p:cNvPicPr>
          <p:nvPr/>
        </p:nvPicPr>
        <p:blipFill rotWithShape="1">
          <a:blip r:embed="rId4"/>
          <a:srcRect b="19391"/>
          <a:stretch/>
        </p:blipFill>
        <p:spPr>
          <a:xfrm>
            <a:off x="11078153" y="5885860"/>
            <a:ext cx="1109084" cy="941693"/>
          </a:xfrm>
          <a:prstGeom prst="rect">
            <a:avLst/>
          </a:prstGeom>
        </p:spPr>
      </p:pic>
    </p:spTree>
    <p:extLst>
      <p:ext uri="{BB962C8B-B14F-4D97-AF65-F5344CB8AC3E}">
        <p14:creationId xmlns:p14="http://schemas.microsoft.com/office/powerpoint/2010/main" val="1309671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8E8C66-F311-1FDF-28E6-442E7FD50817}"/>
              </a:ext>
            </a:extLst>
          </p:cNvPr>
          <p:cNvSpPr>
            <a:spLocks noGrp="1"/>
          </p:cNvSpPr>
          <p:nvPr>
            <p:ph type="title"/>
          </p:nvPr>
        </p:nvSpPr>
        <p:spPr>
          <a:xfrm>
            <a:off x="831850" y="2966750"/>
            <a:ext cx="10515600" cy="924500"/>
          </a:xfrm>
        </p:spPr>
        <p:txBody>
          <a:bodyPr/>
          <a:lstStyle/>
          <a:p>
            <a:pPr algn="ctr"/>
            <a:r>
              <a:rPr lang="en-US" dirty="0">
                <a:solidFill>
                  <a:srgbClr val="FFC000"/>
                </a:solidFill>
                <a:latin typeface="Arial" panose="020B0604020202020204" pitchFamily="34" charset="0"/>
                <a:cs typeface="Arial" panose="020B0604020202020204" pitchFamily="34" charset="0"/>
              </a:rPr>
              <a:t>Thank you!</a:t>
            </a:r>
          </a:p>
        </p:txBody>
      </p:sp>
      <p:pic>
        <p:nvPicPr>
          <p:cNvPr id="6" name="Picture 5" descr="A cactus and mountains with a sunset&#10;&#10;Description automatically generated with medium confidence">
            <a:extLst>
              <a:ext uri="{FF2B5EF4-FFF2-40B4-BE49-F238E27FC236}">
                <a16:creationId xmlns:a16="http://schemas.microsoft.com/office/drawing/2014/main" id="{739C74A1-5F4B-3663-7050-DDA778C865B9}"/>
              </a:ext>
            </a:extLst>
          </p:cNvPr>
          <p:cNvPicPr>
            <a:picLocks noChangeAspect="1"/>
          </p:cNvPicPr>
          <p:nvPr/>
        </p:nvPicPr>
        <p:blipFill>
          <a:blip r:embed="rId2"/>
          <a:stretch>
            <a:fillRect/>
          </a:stretch>
        </p:blipFill>
        <p:spPr>
          <a:xfrm>
            <a:off x="10644188" y="0"/>
            <a:ext cx="1543049" cy="2059970"/>
          </a:xfrm>
          <a:prstGeom prst="rect">
            <a:avLst/>
          </a:prstGeom>
        </p:spPr>
      </p:pic>
      <p:pic>
        <p:nvPicPr>
          <p:cNvPr id="7" name="Picture 6" descr="A logo with a red swoosh and white text&#10;&#10;Description automatically generated">
            <a:extLst>
              <a:ext uri="{FF2B5EF4-FFF2-40B4-BE49-F238E27FC236}">
                <a16:creationId xmlns:a16="http://schemas.microsoft.com/office/drawing/2014/main" id="{ED765083-E731-5C30-79A7-253F3B895585}"/>
              </a:ext>
            </a:extLst>
          </p:cNvPr>
          <p:cNvPicPr>
            <a:picLocks noChangeAspect="1"/>
          </p:cNvPicPr>
          <p:nvPr/>
        </p:nvPicPr>
        <p:blipFill rotWithShape="1">
          <a:blip r:embed="rId3"/>
          <a:srcRect b="19391"/>
          <a:stretch/>
        </p:blipFill>
        <p:spPr>
          <a:xfrm>
            <a:off x="9901238" y="4886574"/>
            <a:ext cx="2285999" cy="1940979"/>
          </a:xfrm>
          <a:prstGeom prst="rect">
            <a:avLst/>
          </a:prstGeom>
        </p:spPr>
      </p:pic>
      <p:pic>
        <p:nvPicPr>
          <p:cNvPr id="8" name="Picture 7" descr="A logo with a black background&#10;&#10;Description automatically generated">
            <a:extLst>
              <a:ext uri="{FF2B5EF4-FFF2-40B4-BE49-F238E27FC236}">
                <a16:creationId xmlns:a16="http://schemas.microsoft.com/office/drawing/2014/main" id="{D91A8722-8341-44C9-3153-CFC2EBF38720}"/>
              </a:ext>
            </a:extLst>
          </p:cNvPr>
          <p:cNvPicPr>
            <a:picLocks noChangeAspect="1"/>
          </p:cNvPicPr>
          <p:nvPr/>
        </p:nvPicPr>
        <p:blipFill>
          <a:blip r:embed="rId4"/>
          <a:stretch>
            <a:fillRect/>
          </a:stretch>
        </p:blipFill>
        <p:spPr>
          <a:xfrm>
            <a:off x="0" y="5225883"/>
            <a:ext cx="4557713" cy="1628591"/>
          </a:xfrm>
          <a:prstGeom prst="rect">
            <a:avLst/>
          </a:prstGeom>
        </p:spPr>
      </p:pic>
    </p:spTree>
    <p:extLst>
      <p:ext uri="{BB962C8B-B14F-4D97-AF65-F5344CB8AC3E}">
        <p14:creationId xmlns:p14="http://schemas.microsoft.com/office/powerpoint/2010/main" val="32590780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docProps/app.xml><?xml version="1.0" encoding="utf-8"?>
<Properties xmlns="http://schemas.openxmlformats.org/officeDocument/2006/extended-properties" xmlns:vt="http://schemas.openxmlformats.org/officeDocument/2006/docPropsVTypes">
  <Template>Office Theme</Template>
  <TotalTime>480</TotalTime>
  <Words>440</Words>
  <Application>Microsoft Office PowerPoint</Application>
  <PresentationFormat>Widescreen</PresentationFormat>
  <Paragraphs>27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Exploration of ChatGPT as a research tool for Exoplanet Detection and Analysis</vt:lpstr>
      <vt:lpstr>Challenges in Exoplanet Detection for Novice Astronomers</vt:lpstr>
      <vt:lpstr>Objectives</vt:lpstr>
      <vt:lpstr>Methods / Activities / Analysis Techniques</vt:lpstr>
      <vt:lpstr>Results</vt:lpstr>
      <vt:lpstr>Interpretations of the Results and Their Significance</vt:lpstr>
      <vt:lpstr>Conclusion and Future Directions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Exploration of ChatGPT as a research tool for Exoplanet Detection and Analysis</dc:title>
  <dc:creator>Matthew Marquez (Student)</dc:creator>
  <cp:lastModifiedBy>Michelle A. Coe</cp:lastModifiedBy>
  <cp:revision>8</cp:revision>
  <dcterms:created xsi:type="dcterms:W3CDTF">2024-04-04T02:42:27Z</dcterms:created>
  <dcterms:modified xsi:type="dcterms:W3CDTF">2024-04-09T22:36:08Z</dcterms:modified>
</cp:coreProperties>
</file>